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355" r:id="rId2"/>
    <p:sldId id="354" r:id="rId3"/>
  </p:sldIdLst>
  <p:sldSz cx="9906000" cy="6858000" type="A4"/>
  <p:notesSz cx="9866313" cy="673576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22">
          <p15:clr>
            <a:srgbClr val="A4A3A4"/>
          </p15:clr>
        </p15:guide>
        <p15:guide id="2" pos="310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ESAFFREYAHIEL-09353" initials="L" lastIdx="4" clrIdx="0"/>
  <p:cmAuthor id="1" name="CHRISTINE NEU-FOURNIER" initials="C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D9F1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Style moyen 3 - Accentuation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93" autoAdjust="0"/>
    <p:restoredTop sz="97870" autoAdjust="0"/>
  </p:normalViewPr>
  <p:slideViewPr>
    <p:cSldViewPr>
      <p:cViewPr>
        <p:scale>
          <a:sx n="90" d="100"/>
          <a:sy n="90" d="100"/>
        </p:scale>
        <p:origin x="720" y="-4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11" d="100"/>
          <a:sy n="111" d="100"/>
        </p:scale>
        <p:origin x="-1422" y="-84"/>
      </p:cViewPr>
      <p:guideLst>
        <p:guide orient="horz" pos="2122"/>
        <p:guide pos="310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981" cy="336631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588754" y="0"/>
            <a:ext cx="4275981" cy="336631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fld id="{8D07B3F7-94A1-44BE-B721-A834BB8CF9D2}" type="datetimeFigureOut">
              <a:rPr lang="fr-FR" smtClean="0"/>
              <a:t>18/12/2024</a:t>
            </a:fld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588754" y="6397560"/>
            <a:ext cx="4275981" cy="336631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F99CC4EB-C44B-412F-8884-9B3095B19805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2"/>
          </p:nvPr>
        </p:nvSpPr>
        <p:spPr>
          <a:xfrm>
            <a:off x="0" y="6397560"/>
            <a:ext cx="4275981" cy="336631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8694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981" cy="336631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588754" y="0"/>
            <a:ext cx="4275981" cy="336631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108325" y="504825"/>
            <a:ext cx="3649663" cy="25257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63" tIns="45382" rIns="90763" bIns="45382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86159" y="3199567"/>
            <a:ext cx="7893996" cy="3031251"/>
          </a:xfrm>
          <a:prstGeom prst="rect">
            <a:avLst/>
          </a:prstGeom>
        </p:spPr>
        <p:txBody>
          <a:bodyPr vert="horz" lIns="90763" tIns="45382" rIns="90763" bIns="45382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397560"/>
            <a:ext cx="4275981" cy="336631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000" baseline="0"/>
            </a:lvl1pPr>
          </a:lstStyle>
          <a:p>
            <a:r>
              <a:rPr lang="fr-FR" dirty="0" smtClean="0"/>
              <a:t>DDGOS/DEM/CN/CG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588754" y="6397560"/>
            <a:ext cx="4275981" cy="336631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9B65248C-0DF7-4275-86DF-151B0D7EEC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7330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E5836-85E8-4AC0-B66A-A4723554144F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0769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65248C-0DF7-4275-86DF-151B0D7EEC3F}" type="slidenum">
              <a:rPr lang="fr-FR" smtClean="0">
                <a:solidFill>
                  <a:prstClr val="black"/>
                </a:solidFill>
              </a:rPr>
              <a:pPr/>
              <a:t>2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935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067800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dirty="0" smtClean="0"/>
              <a:t>Cliquez et modifiez le titre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220200" y="0"/>
            <a:ext cx="762000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>
            <a:lvl1pPr defTabSz="1042988">
              <a:defRPr b="1"/>
            </a:lvl1pPr>
          </a:lstStyle>
          <a:p>
            <a:pPr>
              <a:defRPr/>
            </a:pPr>
            <a:endParaRPr lang="fr-FR" dirty="0"/>
          </a:p>
          <a:p>
            <a:pPr>
              <a:defRPr/>
            </a:pPr>
            <a:fld id="{566C7015-140A-418A-B61D-2348FCF530F2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" name="Line 15"/>
          <p:cNvSpPr>
            <a:spLocks noChangeShapeType="1"/>
          </p:cNvSpPr>
          <p:nvPr userDrawn="1"/>
        </p:nvSpPr>
        <p:spPr bwMode="auto">
          <a:xfrm>
            <a:off x="0" y="533400"/>
            <a:ext cx="9906000" cy="0"/>
          </a:xfrm>
          <a:prstGeom prst="line">
            <a:avLst/>
          </a:prstGeom>
          <a:noFill/>
          <a:ln w="222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 lIns="107287" tIns="53643" rIns="107287" bIns="53643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364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728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09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457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82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18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55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2914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lIns="107287" tIns="53643" rIns="107287" bIns="53643"/>
          <a:lstStyle/>
          <a:p>
            <a:fld id="{48EE6020-3A57-43EE-9C99-2DB9DCF43BD0}" type="datetimeFigureOut">
              <a:rPr lang="fr-FR" smtClean="0"/>
              <a:t>18/12/2024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lIns="107287" tIns="53643" rIns="107287" bIns="53643"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lIns="107287" tIns="53643" rIns="107287" bIns="53643"/>
          <a:lstStyle/>
          <a:p>
            <a:fld id="{C6D36BCE-9338-4197-AA2C-8E348537018E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98D7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fr-FR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 descr="Y:\Documents\COMMUN\PRODUCTIONS-{Travaux_réalises}\IDENTITE-VISUELLE\2019350 - IDENTITE GRAPHIQUE JOURNEE DENTISTES\proposition-1\KIT\PPT\vague-1920x1080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117"/>
            <a:ext cx="990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\\Mac\COMMUN\PRODUCTIONS-{Travaux_réalises}\IDENTITE-VISUELLE\2019350 - IDENTITE GRAPHIQUE JOURNEE DENTISTES\proposition-1\KIT\PPT\logo-AM-petale-inverse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703" y="5892188"/>
            <a:ext cx="1297828" cy="806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84556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8730369" y="6703342"/>
            <a:ext cx="1175631" cy="154658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 marL="0" indent="0"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  <a:buFont typeface="Arial" pitchFamily="34" charset="0"/>
              <a:buNone/>
            </a:pPr>
            <a:r>
              <a:rPr lang="fr-FR" sz="900" smtClean="0">
                <a:solidFill>
                  <a:schemeClr val="bg1">
                    <a:lumMod val="75000"/>
                  </a:schemeClr>
                </a:solidFill>
              </a:rPr>
              <a:t>DOCUMENT DE TRAVAIL</a:t>
            </a:r>
            <a:r>
              <a:rPr lang="fr-FR" sz="900" baseline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endParaRPr lang="fr-FR" sz="900" dirty="0" smtClean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828675"/>
            <a:ext cx="10688638" cy="6192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dirty="0" smtClean="0"/>
              <a:t>Cliquez pour modifier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B050"/>
        </a:buClr>
        <a:buFont typeface="Wingdings" panose="05000000000000000000" pitchFamily="2" charset="2"/>
        <a:buChar char="Ø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00B050"/>
        </a:buClr>
        <a:buFont typeface="Wingdings" panose="05000000000000000000" pitchFamily="2" charset="2"/>
        <a:buChar char="ü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Clr>
          <a:srgbClr val="00B050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1286593" y="56237"/>
            <a:ext cx="6708745" cy="385329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txBody>
          <a:bodyPr wrap="square" lIns="107284" tIns="53641" rIns="107284" bIns="53641" rtlCol="0">
            <a:spAutoFit/>
          </a:bodyPr>
          <a:lstStyle>
            <a:defPPr>
              <a:defRPr lang="fr-FR"/>
            </a:defPPr>
            <a:lvl1pPr algn="ctr" defTabSz="914373">
              <a:defRPr b="1">
                <a:solidFill>
                  <a:srgbClr val="1F497D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fr-FR" dirty="0"/>
              <a:t>Phases des dispositifs d’accompagnement  </a:t>
            </a:r>
          </a:p>
        </p:txBody>
      </p:sp>
      <p:grpSp>
        <p:nvGrpSpPr>
          <p:cNvPr id="44" name="Groupe 43"/>
          <p:cNvGrpSpPr/>
          <p:nvPr/>
        </p:nvGrpSpPr>
        <p:grpSpPr>
          <a:xfrm>
            <a:off x="193372" y="870240"/>
            <a:ext cx="7312200" cy="2233545"/>
            <a:chOff x="107551" y="2011381"/>
            <a:chExt cx="7263005" cy="1988108"/>
          </a:xfrm>
        </p:grpSpPr>
        <p:grpSp>
          <p:nvGrpSpPr>
            <p:cNvPr id="45" name="Groupe 44"/>
            <p:cNvGrpSpPr/>
            <p:nvPr/>
          </p:nvGrpSpPr>
          <p:grpSpPr>
            <a:xfrm>
              <a:off x="107551" y="2176461"/>
              <a:ext cx="7263005" cy="1823028"/>
              <a:chOff x="-118510" y="961159"/>
              <a:chExt cx="7263005" cy="1789019"/>
            </a:xfrm>
          </p:grpSpPr>
          <p:cxnSp>
            <p:nvCxnSpPr>
              <p:cNvPr id="53" name="Connecteur droit 52"/>
              <p:cNvCxnSpPr/>
              <p:nvPr/>
            </p:nvCxnSpPr>
            <p:spPr>
              <a:xfrm>
                <a:off x="-118510" y="961159"/>
                <a:ext cx="7263005" cy="19201"/>
              </a:xfrm>
              <a:prstGeom prst="line">
                <a:avLst/>
              </a:prstGeom>
              <a:noFill/>
              <a:ln w="152400" cap="flat" cmpd="sng" algn="ctr">
                <a:solidFill>
                  <a:srgbClr val="6075BD">
                    <a:lumMod val="20000"/>
                    <a:lumOff val="80000"/>
                  </a:srgbClr>
                </a:solidFill>
                <a:prstDash val="solid"/>
                <a:miter lim="800000"/>
              </a:ln>
              <a:effectLst/>
            </p:spPr>
          </p:cxnSp>
          <p:sp>
            <p:nvSpPr>
              <p:cNvPr id="54" name="Rectangle 53"/>
              <p:cNvSpPr/>
              <p:nvPr/>
            </p:nvSpPr>
            <p:spPr>
              <a:xfrm>
                <a:off x="-42310" y="1151725"/>
                <a:ext cx="1524000" cy="1598453"/>
              </a:xfrm>
              <a:prstGeom prst="rect">
                <a:avLst/>
              </a:prstGeom>
              <a:solidFill>
                <a:srgbClr val="6075BD"/>
              </a:solidFill>
              <a:ln w="9525" cap="flat" cmpd="sng" algn="ctr">
                <a:solidFill>
                  <a:srgbClr val="6075BD"/>
                </a:solidFill>
                <a:prstDash val="solid"/>
              </a:ln>
              <a:effectLst/>
            </p:spPr>
            <p:txBody>
              <a:bodyPr lIns="36000" rIns="36000" rtlCol="0" anchor="ctr"/>
              <a:lstStyle/>
              <a:p>
                <a:pPr algn="ctr" defTabSz="1072866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fr-FR" sz="1300" b="1" kern="0" dirty="0">
                    <a:solidFill>
                      <a:srgbClr val="FFFF00"/>
                    </a:solidFill>
                  </a:rPr>
                  <a:t>Séance de sensibilisation collective en classe des enfants à l’hygiène bucco dentaire et au recours au chirurgien dentiste </a:t>
                </a:r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1634090" y="1144525"/>
                <a:ext cx="1752600" cy="1605653"/>
              </a:xfrm>
              <a:prstGeom prst="rect">
                <a:avLst/>
              </a:prstGeom>
              <a:solidFill>
                <a:srgbClr val="6075BD"/>
              </a:solidFill>
              <a:ln w="9525" cap="flat" cmpd="sng" algn="ctr">
                <a:solidFill>
                  <a:srgbClr val="6075BD"/>
                </a:solidFill>
                <a:prstDash val="solid"/>
              </a:ln>
              <a:effectLst/>
            </p:spPr>
            <p:txBody>
              <a:bodyPr lIns="36000" rIns="36000" rtlCol="0" anchor="ctr"/>
              <a:lstStyle/>
              <a:p>
                <a:pPr algn="ctr" defTabSz="1072866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200" b="1" kern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ctr" defTabSz="1072866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fr-FR" sz="1200" b="1" kern="0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Remise de  brosses à dents ou kits de </a:t>
                </a:r>
                <a:r>
                  <a:rPr lang="fr-FR" sz="1200" b="1" kern="0" dirty="0" smtClean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brossage +</a:t>
                </a:r>
                <a:endParaRPr lang="fr-FR" sz="1200" b="1" kern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ctr" defTabSz="1072866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fr-FR" sz="1200" b="1" kern="0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Remise </a:t>
                </a:r>
                <a:r>
                  <a:rPr lang="fr-FR" sz="1200" b="1" kern="0" dirty="0" smtClean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du courrier d’information « M’T dents tous les ans ! » aux </a:t>
                </a:r>
                <a:r>
                  <a:rPr lang="fr-FR" sz="1200" b="1" kern="0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enfants n’ayant pas bénéficié de l’EBD avant la séance de sensibilisation. </a:t>
                </a:r>
              </a:p>
              <a:p>
                <a:pPr algn="ctr" defTabSz="1072866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200" b="1" kern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/>
                </a:endParaRPr>
              </a:p>
            </p:txBody>
          </p:sp>
          <p:sp>
            <p:nvSpPr>
              <p:cNvPr id="56" name="Ellipse 55"/>
              <p:cNvSpPr/>
              <p:nvPr/>
            </p:nvSpPr>
            <p:spPr>
              <a:xfrm>
                <a:off x="-118510" y="1071472"/>
                <a:ext cx="288000" cy="288000"/>
              </a:xfrm>
              <a:prstGeom prst="ellipse">
                <a:avLst/>
              </a:prstGeom>
              <a:solidFill>
                <a:srgbClr val="4F81BD">
                  <a:lumMod val="60000"/>
                  <a:lumOff val="40000"/>
                </a:srgb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072866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fr-FR" sz="2100" b="1" kern="0" dirty="0">
                    <a:solidFill>
                      <a:prstClr val="white"/>
                    </a:solidFill>
                    <a:latin typeface="Calibri"/>
                  </a:rPr>
                  <a:t>1</a:t>
                </a:r>
              </a:p>
            </p:txBody>
          </p:sp>
          <p:sp>
            <p:nvSpPr>
              <p:cNvPr id="57" name="Ellipse 56"/>
              <p:cNvSpPr/>
              <p:nvPr/>
            </p:nvSpPr>
            <p:spPr>
              <a:xfrm>
                <a:off x="1405490" y="1071472"/>
                <a:ext cx="288000" cy="288000"/>
              </a:xfrm>
              <a:prstGeom prst="ellipse">
                <a:avLst/>
              </a:prstGeom>
              <a:solidFill>
                <a:srgbClr val="4F81BD">
                  <a:lumMod val="60000"/>
                  <a:lumOff val="40000"/>
                </a:srgb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072866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fr-FR" sz="2100" b="1" kern="0" dirty="0">
                    <a:solidFill>
                      <a:prstClr val="white"/>
                    </a:solidFill>
                    <a:latin typeface="Calibri"/>
                  </a:rPr>
                  <a:t>2</a:t>
                </a:r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5444090" y="1123160"/>
                <a:ext cx="1608600" cy="1627018"/>
              </a:xfrm>
              <a:prstGeom prst="rect">
                <a:avLst/>
              </a:prstGeom>
              <a:solidFill>
                <a:srgbClr val="6075BD"/>
              </a:solidFill>
              <a:ln w="9525" cap="flat" cmpd="sng" algn="ctr">
                <a:solidFill>
                  <a:srgbClr val="6075B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072866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fr-FR" sz="1300" b="1" kern="0" dirty="0">
                    <a:solidFill>
                      <a:srgbClr val="FFFF00"/>
                    </a:solidFill>
                  </a:rPr>
                  <a:t>Accompagnement par </a:t>
                </a:r>
                <a:r>
                  <a:rPr lang="fr-FR" sz="1300" b="1" kern="0" dirty="0" smtClean="0">
                    <a:solidFill>
                      <a:srgbClr val="FFFF00"/>
                    </a:solidFill>
                  </a:rPr>
                  <a:t>l’assurance maladie </a:t>
                </a:r>
                <a:r>
                  <a:rPr lang="fr-FR" sz="1300" b="1" kern="0" dirty="0">
                    <a:solidFill>
                      <a:srgbClr val="FFFF00"/>
                    </a:solidFill>
                  </a:rPr>
                  <a:t>des enfants n’ayant eu aucun recours au chirurgien-dentiste avant ou après la séance</a:t>
                </a:r>
                <a:endParaRPr lang="fr-FR" sz="1300" b="1" kern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ctr" defTabSz="1072866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300" b="1" i="1" kern="0" dirty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sp>
          <p:nvSpPr>
            <p:cNvPr id="46" name="Rectangle 45"/>
            <p:cNvSpPr/>
            <p:nvPr/>
          </p:nvSpPr>
          <p:spPr>
            <a:xfrm>
              <a:off x="3765151" y="2341541"/>
              <a:ext cx="1676400" cy="1657948"/>
            </a:xfrm>
            <a:prstGeom prst="rect">
              <a:avLst/>
            </a:prstGeom>
            <a:solidFill>
              <a:srgbClr val="6075BD"/>
            </a:solidFill>
            <a:ln w="9525" cap="flat" cmpd="sng" algn="ctr">
              <a:solidFill>
                <a:srgbClr val="6075BD"/>
              </a:solidFill>
              <a:prstDash val="solid"/>
            </a:ln>
            <a:effectLst/>
          </p:spPr>
          <p:txBody>
            <a:bodyPr lIns="36000" rIns="36000" rtlCol="0" anchor="ctr"/>
            <a:lstStyle/>
            <a:p>
              <a:pPr algn="ctr" defTabSz="1072866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300" b="1" kern="0" dirty="0">
                  <a:solidFill>
                    <a:srgbClr val="FFFF00"/>
                  </a:solidFill>
                </a:rPr>
                <a:t>Réalisation d’une requête par les CPAM sur le recours au chirurgien-dentiste des enfants sensibilisés</a:t>
              </a:r>
              <a:endParaRPr lang="fr-FR" sz="13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endParaRPr>
            </a:p>
          </p:txBody>
        </p:sp>
        <p:sp>
          <p:nvSpPr>
            <p:cNvPr id="47" name="Triangle isocèle 46"/>
            <p:cNvSpPr/>
            <p:nvPr/>
          </p:nvSpPr>
          <p:spPr>
            <a:xfrm rot="5400000">
              <a:off x="471671" y="2124027"/>
              <a:ext cx="330159" cy="144000"/>
            </a:xfrm>
            <a:prstGeom prst="triangle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72866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1200" kern="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8" name="Triangle isocèle 47"/>
            <p:cNvSpPr/>
            <p:nvPr/>
          </p:nvSpPr>
          <p:spPr>
            <a:xfrm rot="5400000">
              <a:off x="1614671" y="2104461"/>
              <a:ext cx="330159" cy="144000"/>
            </a:xfrm>
            <a:prstGeom prst="triangle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72866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1200" kern="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9" name="Triangle isocèle 48"/>
            <p:cNvSpPr/>
            <p:nvPr/>
          </p:nvSpPr>
          <p:spPr>
            <a:xfrm rot="5400000">
              <a:off x="3443471" y="2168113"/>
              <a:ext cx="330159" cy="144000"/>
            </a:xfrm>
            <a:prstGeom prst="triangle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72866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1200" kern="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0" name="Triangle isocèle 49"/>
            <p:cNvSpPr/>
            <p:nvPr/>
          </p:nvSpPr>
          <p:spPr>
            <a:xfrm rot="5400000">
              <a:off x="5424671" y="2141822"/>
              <a:ext cx="330159" cy="144000"/>
            </a:xfrm>
            <a:prstGeom prst="triangle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72866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1200" kern="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1" name="Ellipse 50"/>
            <p:cNvSpPr/>
            <p:nvPr/>
          </p:nvSpPr>
          <p:spPr>
            <a:xfrm>
              <a:off x="3460351" y="2263893"/>
              <a:ext cx="288000" cy="293475"/>
            </a:xfrm>
            <a:prstGeom prst="ellipse">
              <a:avLst/>
            </a:prstGeom>
            <a:solidFill>
              <a:srgbClr val="4F81BD">
                <a:lumMod val="60000"/>
                <a:lumOff val="4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72866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2100" b="1" kern="0" dirty="0">
                  <a:solidFill>
                    <a:prstClr val="white"/>
                  </a:solidFill>
                  <a:latin typeface="Calibri"/>
                </a:rPr>
                <a:t>3</a:t>
              </a:r>
            </a:p>
          </p:txBody>
        </p:sp>
        <p:sp>
          <p:nvSpPr>
            <p:cNvPr id="52" name="Ellipse 51"/>
            <p:cNvSpPr/>
            <p:nvPr/>
          </p:nvSpPr>
          <p:spPr>
            <a:xfrm>
              <a:off x="5427000" y="2286000"/>
              <a:ext cx="288000" cy="288000"/>
            </a:xfrm>
            <a:prstGeom prst="ellipse">
              <a:avLst/>
            </a:prstGeom>
            <a:solidFill>
              <a:srgbClr val="4F81BD">
                <a:lumMod val="60000"/>
                <a:lumOff val="4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72866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2100" b="1" kern="0" dirty="0">
                  <a:solidFill>
                    <a:prstClr val="white"/>
                  </a:solidFill>
                  <a:latin typeface="Calibri"/>
                </a:rPr>
                <a:t>4</a:t>
              </a:r>
            </a:p>
          </p:txBody>
        </p:sp>
      </p:grpSp>
      <p:grpSp>
        <p:nvGrpSpPr>
          <p:cNvPr id="59" name="Groupe 58"/>
          <p:cNvGrpSpPr/>
          <p:nvPr/>
        </p:nvGrpSpPr>
        <p:grpSpPr>
          <a:xfrm>
            <a:off x="246706" y="3429000"/>
            <a:ext cx="9542831" cy="2688299"/>
            <a:chOff x="107551" y="2011381"/>
            <a:chExt cx="9605847" cy="2392890"/>
          </a:xfrm>
        </p:grpSpPr>
        <p:grpSp>
          <p:nvGrpSpPr>
            <p:cNvPr id="60" name="Groupe 59"/>
            <p:cNvGrpSpPr/>
            <p:nvPr/>
          </p:nvGrpSpPr>
          <p:grpSpPr>
            <a:xfrm>
              <a:off x="107551" y="2176461"/>
              <a:ext cx="9605847" cy="2227810"/>
              <a:chOff x="-118510" y="961159"/>
              <a:chExt cx="9605847" cy="2186250"/>
            </a:xfrm>
          </p:grpSpPr>
          <p:cxnSp>
            <p:nvCxnSpPr>
              <p:cNvPr id="70" name="Connecteur droit 69"/>
              <p:cNvCxnSpPr/>
              <p:nvPr/>
            </p:nvCxnSpPr>
            <p:spPr>
              <a:xfrm>
                <a:off x="-118510" y="961159"/>
                <a:ext cx="9448800" cy="0"/>
              </a:xfrm>
              <a:prstGeom prst="line">
                <a:avLst/>
              </a:prstGeom>
              <a:noFill/>
              <a:ln w="152400" cap="flat" cmpd="sng" algn="ctr">
                <a:solidFill>
                  <a:srgbClr val="6075BD">
                    <a:lumMod val="20000"/>
                    <a:lumOff val="80000"/>
                  </a:srgbClr>
                </a:solidFill>
                <a:prstDash val="solid"/>
                <a:miter lim="800000"/>
              </a:ln>
              <a:effectLst/>
            </p:spPr>
          </p:cxnSp>
          <p:sp>
            <p:nvSpPr>
              <p:cNvPr id="71" name="Rectangle 70"/>
              <p:cNvSpPr/>
              <p:nvPr/>
            </p:nvSpPr>
            <p:spPr>
              <a:xfrm>
                <a:off x="-42310" y="1151725"/>
                <a:ext cx="1524000" cy="1995682"/>
              </a:xfrm>
              <a:prstGeom prst="rect">
                <a:avLst/>
              </a:prstGeom>
              <a:solidFill>
                <a:srgbClr val="6075BD"/>
              </a:solidFill>
              <a:ln w="9525" cap="flat" cmpd="sng" algn="ctr">
                <a:solidFill>
                  <a:srgbClr val="6075BD"/>
                </a:solidFill>
                <a:prstDash val="solid"/>
              </a:ln>
              <a:effectLst/>
            </p:spPr>
            <p:txBody>
              <a:bodyPr lIns="36000" rIns="36000" rtlCol="0" anchor="ctr"/>
              <a:lstStyle/>
              <a:p>
                <a:pPr algn="ctr" defTabSz="1072866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fr-FR" sz="1300" b="1" kern="0" dirty="0">
                    <a:solidFill>
                      <a:srgbClr val="FFFF00"/>
                    </a:solidFill>
                    <a:latin typeface="Calibri"/>
                  </a:rPr>
                  <a:t>Recueil de l’autorisation parentale  au </a:t>
                </a:r>
                <a:r>
                  <a:rPr lang="fr-FR" sz="1300" b="1" kern="0" dirty="0" smtClean="0">
                    <a:solidFill>
                      <a:srgbClr val="FFFF00"/>
                    </a:solidFill>
                    <a:latin typeface="Calibri"/>
                  </a:rPr>
                  <a:t>dépistage (formulaire dédié)</a:t>
                </a:r>
                <a:endParaRPr lang="fr-FR" sz="1300" b="1" kern="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1634090" y="1144524"/>
                <a:ext cx="1752600" cy="2002883"/>
              </a:xfrm>
              <a:prstGeom prst="rect">
                <a:avLst/>
              </a:prstGeom>
              <a:solidFill>
                <a:srgbClr val="6075BD"/>
              </a:solidFill>
              <a:ln w="9525" cap="flat" cmpd="sng" algn="ctr">
                <a:solidFill>
                  <a:srgbClr val="6075BD"/>
                </a:solidFill>
                <a:prstDash val="solid"/>
              </a:ln>
              <a:effectLst/>
            </p:spPr>
            <p:txBody>
              <a:bodyPr lIns="36000" rIns="36000" rtlCol="0" anchor="ctr"/>
              <a:lstStyle/>
              <a:p>
                <a:pPr algn="ctr" defTabSz="1072866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300" b="1" kern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/>
                </a:endParaRPr>
              </a:p>
              <a:p>
                <a:pPr algn="ctr" defTabSz="1072866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fr-FR" sz="1300" b="1" kern="0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/>
                  </a:rPr>
                  <a:t>Réalisation du dépistage individuel des enfants par le </a:t>
                </a:r>
                <a:r>
                  <a:rPr lang="fr-FR" sz="1300" b="1" kern="0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chirurgien-dentiste dépisteur et recueil des données sur le formulaire national de dépistage</a:t>
                </a:r>
              </a:p>
              <a:p>
                <a:pPr algn="ctr" defTabSz="1072866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fr-FR" sz="1300" b="1" kern="0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Information aux parents sur l’état bucco-dentaire de leur enfant</a:t>
                </a:r>
              </a:p>
              <a:p>
                <a:pPr algn="ctr" defTabSz="1072866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300" b="1" kern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/>
                </a:endParaRPr>
              </a:p>
            </p:txBody>
          </p:sp>
          <p:sp>
            <p:nvSpPr>
              <p:cNvPr id="73" name="Ellipse 72"/>
              <p:cNvSpPr/>
              <p:nvPr/>
            </p:nvSpPr>
            <p:spPr>
              <a:xfrm>
                <a:off x="-118510" y="1071472"/>
                <a:ext cx="288000" cy="288000"/>
              </a:xfrm>
              <a:prstGeom prst="ellipse">
                <a:avLst/>
              </a:prstGeom>
              <a:solidFill>
                <a:srgbClr val="4F81BD">
                  <a:lumMod val="60000"/>
                  <a:lumOff val="40000"/>
                </a:srgb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072866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fr-FR" sz="2100" b="1" kern="0" dirty="0">
                    <a:solidFill>
                      <a:prstClr val="white"/>
                    </a:solidFill>
                    <a:latin typeface="Calibri"/>
                  </a:rPr>
                  <a:t>1</a:t>
                </a:r>
              </a:p>
            </p:txBody>
          </p:sp>
          <p:sp>
            <p:nvSpPr>
              <p:cNvPr id="74" name="Ellipse 73"/>
              <p:cNvSpPr/>
              <p:nvPr/>
            </p:nvSpPr>
            <p:spPr>
              <a:xfrm>
                <a:off x="1405490" y="1071472"/>
                <a:ext cx="288000" cy="288000"/>
              </a:xfrm>
              <a:prstGeom prst="ellipse">
                <a:avLst/>
              </a:prstGeom>
              <a:solidFill>
                <a:srgbClr val="4F81BD">
                  <a:lumMod val="60000"/>
                  <a:lumOff val="40000"/>
                </a:srgb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072866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fr-FR" sz="2100" b="1" kern="0" dirty="0">
                    <a:solidFill>
                      <a:prstClr val="white"/>
                    </a:solidFill>
                    <a:latin typeface="Calibri"/>
                  </a:rPr>
                  <a:t>2</a:t>
                </a:r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5444090" y="1123160"/>
                <a:ext cx="1608600" cy="2024249"/>
              </a:xfrm>
              <a:prstGeom prst="rect">
                <a:avLst/>
              </a:prstGeom>
              <a:solidFill>
                <a:srgbClr val="6075BD"/>
              </a:solidFill>
              <a:ln w="9525" cap="flat" cmpd="sng" algn="ctr">
                <a:solidFill>
                  <a:srgbClr val="6075B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072866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fr-FR" sz="1300" b="1" kern="0" dirty="0">
                    <a:solidFill>
                      <a:srgbClr val="FFFF00"/>
                    </a:solidFill>
                  </a:rPr>
                  <a:t>Identification des enfants avec besoin de soins par les chirurgiens-dentistes </a:t>
                </a:r>
                <a:r>
                  <a:rPr lang="fr-FR" sz="1300" b="1" kern="0" dirty="0" smtClean="0">
                    <a:solidFill>
                      <a:srgbClr val="FFFF00"/>
                    </a:solidFill>
                  </a:rPr>
                  <a:t>conseils</a:t>
                </a:r>
                <a:endParaRPr lang="fr-FR" sz="1300" b="1" i="1" kern="0" dirty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7263589" y="1123160"/>
                <a:ext cx="2223748" cy="2024249"/>
              </a:xfrm>
              <a:prstGeom prst="rect">
                <a:avLst/>
              </a:prstGeom>
              <a:solidFill>
                <a:srgbClr val="6075BD"/>
              </a:solidFill>
              <a:ln w="9525" cap="flat" cmpd="sng" algn="ctr">
                <a:solidFill>
                  <a:srgbClr val="6075BD"/>
                </a:solidFill>
                <a:prstDash val="solid"/>
              </a:ln>
              <a:effectLst/>
            </p:spPr>
            <p:txBody>
              <a:bodyPr lIns="36000" rIns="36000" rtlCol="0" anchor="ctr"/>
              <a:lstStyle/>
              <a:p>
                <a:pPr algn="ctr" defTabSz="1072866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300" b="1" kern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/>
                </a:endParaRPr>
              </a:p>
              <a:p>
                <a:pPr algn="ctr" defTabSz="1072866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fr-FR" sz="1300" b="1" kern="0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/>
                  </a:rPr>
                  <a:t>Suivi des enfants avec besoins de soins par les chirurgiens-dentistes conseil à l’aide de la requête effectuée par la CPAM  suite à la séance de sensibilisation </a:t>
                </a:r>
              </a:p>
              <a:p>
                <a:pPr algn="ctr" defTabSz="1072866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fr-FR" sz="1300" b="1" kern="0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/>
                  </a:rPr>
                  <a:t>et </a:t>
                </a:r>
                <a:r>
                  <a:rPr lang="fr-FR" sz="1300" b="1" kern="0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relance des </a:t>
                </a:r>
                <a:r>
                  <a:rPr lang="fr-FR" sz="1300" b="1" kern="0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/>
                  </a:rPr>
                  <a:t>parents des enfants avec besoin de soins n’ayant pas eu recours à un chirurgien dentiste suite au dépistage</a:t>
                </a:r>
              </a:p>
              <a:p>
                <a:pPr algn="ctr" defTabSz="1072866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300" b="1" kern="0" dirty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sp>
          <p:nvSpPr>
            <p:cNvPr id="61" name="Rectangle 60"/>
            <p:cNvSpPr/>
            <p:nvPr/>
          </p:nvSpPr>
          <p:spPr>
            <a:xfrm>
              <a:off x="3765151" y="2341539"/>
              <a:ext cx="1676400" cy="2062730"/>
            </a:xfrm>
            <a:prstGeom prst="rect">
              <a:avLst/>
            </a:prstGeom>
            <a:solidFill>
              <a:srgbClr val="6075BD"/>
            </a:solidFill>
            <a:ln w="9525" cap="flat" cmpd="sng" algn="ctr">
              <a:solidFill>
                <a:srgbClr val="6075BD"/>
              </a:solidFill>
              <a:prstDash val="solid"/>
            </a:ln>
            <a:effectLst/>
          </p:spPr>
          <p:txBody>
            <a:bodyPr lIns="36000" rIns="36000" rtlCol="0" anchor="ctr"/>
            <a:lstStyle/>
            <a:p>
              <a:pPr algn="ctr" defTabSz="1072866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300" b="1" kern="0" dirty="0">
                  <a:solidFill>
                    <a:srgbClr val="FFFF00"/>
                  </a:solidFill>
                </a:rPr>
                <a:t>Transmission des formulaires de dépistage et des autorisations parentales</a:t>
              </a:r>
              <a:endParaRPr lang="fr-FR" sz="1300" b="1" i="1" kern="0" dirty="0">
                <a:solidFill>
                  <a:prstClr val="white"/>
                </a:solidFill>
              </a:endParaRPr>
            </a:p>
            <a:p>
              <a:pPr algn="ctr" defTabSz="1072866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300" b="1" kern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sous pli confidentiel  par le chirurgien-dentiste dépisteur aux ELSM</a:t>
              </a:r>
              <a:endParaRPr lang="fr-FR" sz="13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endParaRPr>
            </a:p>
          </p:txBody>
        </p:sp>
        <p:sp>
          <p:nvSpPr>
            <p:cNvPr id="62" name="Triangle isocèle 61"/>
            <p:cNvSpPr/>
            <p:nvPr/>
          </p:nvSpPr>
          <p:spPr>
            <a:xfrm rot="5400000">
              <a:off x="471671" y="2124027"/>
              <a:ext cx="330159" cy="144000"/>
            </a:xfrm>
            <a:prstGeom prst="triangle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72866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1200" kern="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3" name="Triangle isocèle 62"/>
            <p:cNvSpPr/>
            <p:nvPr/>
          </p:nvSpPr>
          <p:spPr>
            <a:xfrm rot="5400000">
              <a:off x="1614671" y="2104461"/>
              <a:ext cx="330159" cy="144000"/>
            </a:xfrm>
            <a:prstGeom prst="triangle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72866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1200" kern="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4" name="Triangle isocèle 63"/>
            <p:cNvSpPr/>
            <p:nvPr/>
          </p:nvSpPr>
          <p:spPr>
            <a:xfrm rot="5400000">
              <a:off x="3443471" y="2168113"/>
              <a:ext cx="330159" cy="144000"/>
            </a:xfrm>
            <a:prstGeom prst="triangle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72866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1200" kern="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5" name="Triangle isocèle 64"/>
            <p:cNvSpPr/>
            <p:nvPr/>
          </p:nvSpPr>
          <p:spPr>
            <a:xfrm rot="5400000">
              <a:off x="5424671" y="2141822"/>
              <a:ext cx="330159" cy="144000"/>
            </a:xfrm>
            <a:prstGeom prst="triangle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72866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1200" kern="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6" name="Triangle isocèle 65"/>
            <p:cNvSpPr/>
            <p:nvPr/>
          </p:nvSpPr>
          <p:spPr>
            <a:xfrm rot="5400000">
              <a:off x="7177271" y="2157044"/>
              <a:ext cx="330159" cy="144000"/>
            </a:xfrm>
            <a:prstGeom prst="triangle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72866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1200" kern="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7" name="Ellipse 66"/>
            <p:cNvSpPr/>
            <p:nvPr/>
          </p:nvSpPr>
          <p:spPr>
            <a:xfrm>
              <a:off x="3460351" y="2263893"/>
              <a:ext cx="288000" cy="293475"/>
            </a:xfrm>
            <a:prstGeom prst="ellipse">
              <a:avLst/>
            </a:prstGeom>
            <a:solidFill>
              <a:srgbClr val="4F81BD">
                <a:lumMod val="60000"/>
                <a:lumOff val="4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72866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2100" b="1" kern="0" dirty="0">
                  <a:solidFill>
                    <a:prstClr val="white"/>
                  </a:solidFill>
                  <a:latin typeface="Calibri"/>
                </a:rPr>
                <a:t>3</a:t>
              </a:r>
            </a:p>
          </p:txBody>
        </p:sp>
        <p:sp>
          <p:nvSpPr>
            <p:cNvPr id="68" name="Ellipse 67"/>
            <p:cNvSpPr/>
            <p:nvPr/>
          </p:nvSpPr>
          <p:spPr>
            <a:xfrm>
              <a:off x="5427000" y="2286000"/>
              <a:ext cx="288000" cy="288000"/>
            </a:xfrm>
            <a:prstGeom prst="ellipse">
              <a:avLst/>
            </a:prstGeom>
            <a:solidFill>
              <a:srgbClr val="4F81BD">
                <a:lumMod val="60000"/>
                <a:lumOff val="4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72866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2100" b="1" kern="0" dirty="0">
                  <a:solidFill>
                    <a:prstClr val="white"/>
                  </a:solidFill>
                  <a:latin typeface="Calibri"/>
                </a:rPr>
                <a:t>4</a:t>
              </a:r>
            </a:p>
          </p:txBody>
        </p:sp>
        <p:sp>
          <p:nvSpPr>
            <p:cNvPr id="69" name="Ellipse 68"/>
            <p:cNvSpPr/>
            <p:nvPr/>
          </p:nvSpPr>
          <p:spPr>
            <a:xfrm>
              <a:off x="7255800" y="2286000"/>
              <a:ext cx="288000" cy="288000"/>
            </a:xfrm>
            <a:prstGeom prst="ellipse">
              <a:avLst/>
            </a:prstGeom>
            <a:solidFill>
              <a:srgbClr val="4F81BD">
                <a:lumMod val="60000"/>
                <a:lumOff val="4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72866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2100" b="1" kern="0" dirty="0">
                  <a:solidFill>
                    <a:prstClr val="white"/>
                  </a:solidFill>
                  <a:latin typeface="Calibri"/>
                </a:rPr>
                <a:t>5</a:t>
              </a:r>
            </a:p>
          </p:txBody>
        </p:sp>
      </p:grpSp>
      <p:sp>
        <p:nvSpPr>
          <p:cNvPr id="77" name="ZoneTexte 76"/>
          <p:cNvSpPr txBox="1"/>
          <p:nvPr/>
        </p:nvSpPr>
        <p:spPr>
          <a:xfrm>
            <a:off x="116463" y="548681"/>
            <a:ext cx="2391945" cy="323777"/>
          </a:xfrm>
          <a:prstGeom prst="rect">
            <a:avLst/>
          </a:prstGeom>
          <a:noFill/>
        </p:spPr>
        <p:txBody>
          <a:bodyPr wrap="none" lIns="107287" tIns="53643" rIns="107287" bIns="53643" rtlCol="0">
            <a:spAutoFit/>
          </a:bodyPr>
          <a:lstStyle/>
          <a:p>
            <a:pPr defTabSz="1072866">
              <a:defRPr/>
            </a:pPr>
            <a:r>
              <a:rPr lang="fr-FR" sz="1400" b="1" kern="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Séance de sensibilisation</a:t>
            </a:r>
          </a:p>
        </p:txBody>
      </p:sp>
      <p:sp>
        <p:nvSpPr>
          <p:cNvPr id="78" name="ZoneTexte 77"/>
          <p:cNvSpPr txBox="1"/>
          <p:nvPr/>
        </p:nvSpPr>
        <p:spPr>
          <a:xfrm>
            <a:off x="194471" y="3140969"/>
            <a:ext cx="1954325" cy="323777"/>
          </a:xfrm>
          <a:prstGeom prst="rect">
            <a:avLst/>
          </a:prstGeom>
          <a:noFill/>
        </p:spPr>
        <p:txBody>
          <a:bodyPr wrap="none" lIns="107287" tIns="53643" rIns="107287" bIns="53643" rtlCol="0">
            <a:spAutoFit/>
          </a:bodyPr>
          <a:lstStyle>
            <a:defPPr>
              <a:defRPr lang="fr-FR"/>
            </a:defPPr>
            <a:lvl1pPr defTabSz="1072866">
              <a:defRPr sz="1400" b="1" ker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Dépistage individuel</a:t>
            </a:r>
          </a:p>
        </p:txBody>
      </p:sp>
    </p:spTree>
    <p:extLst>
      <p:ext uri="{BB962C8B-B14F-4D97-AF65-F5344CB8AC3E}">
        <p14:creationId xmlns:p14="http://schemas.microsoft.com/office/powerpoint/2010/main" val="1729634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47638" y="0"/>
            <a:ext cx="96075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2060"/>
                </a:solidFill>
              </a:rPr>
              <a:t>Détail des étapes du dépistage dentaire en classe de GSM</a:t>
            </a:r>
            <a:endParaRPr lang="fr-FR" b="1" dirty="0">
              <a:solidFill>
                <a:srgbClr val="002060"/>
              </a:solidFill>
            </a:endParaRPr>
          </a:p>
          <a:p>
            <a:r>
              <a:rPr lang="fr-FR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fr-FR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" name="Groupe 4"/>
          <p:cNvGrpSpPr/>
          <p:nvPr/>
        </p:nvGrpSpPr>
        <p:grpSpPr>
          <a:xfrm>
            <a:off x="22514" y="487381"/>
            <a:ext cx="9894674" cy="6294419"/>
            <a:chOff x="22514" y="514199"/>
            <a:chExt cx="9894674" cy="6294419"/>
          </a:xfrm>
        </p:grpSpPr>
        <p:grpSp>
          <p:nvGrpSpPr>
            <p:cNvPr id="146" name="Groupe 145"/>
            <p:cNvGrpSpPr/>
            <p:nvPr/>
          </p:nvGrpSpPr>
          <p:grpSpPr>
            <a:xfrm>
              <a:off x="22514" y="676199"/>
              <a:ext cx="9807286" cy="5903819"/>
              <a:chOff x="-172196" y="961159"/>
              <a:chExt cx="9807286" cy="5903819"/>
            </a:xfrm>
          </p:grpSpPr>
          <p:cxnSp>
            <p:nvCxnSpPr>
              <p:cNvPr id="149" name="Connecteur droit 148"/>
              <p:cNvCxnSpPr/>
              <p:nvPr/>
            </p:nvCxnSpPr>
            <p:spPr>
              <a:xfrm>
                <a:off x="-172196" y="961159"/>
                <a:ext cx="9807286" cy="0"/>
              </a:xfrm>
              <a:prstGeom prst="line">
                <a:avLst/>
              </a:prstGeom>
              <a:noFill/>
              <a:ln w="152400" cap="flat" cmpd="sng" algn="ctr">
                <a:solidFill>
                  <a:srgbClr val="6075BD">
                    <a:lumMod val="20000"/>
                    <a:lumOff val="80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50" name="Connecteur droit 149"/>
              <p:cNvCxnSpPr/>
              <p:nvPr/>
            </p:nvCxnSpPr>
            <p:spPr>
              <a:xfrm flipV="1">
                <a:off x="9544693" y="1000469"/>
                <a:ext cx="22522" cy="5864509"/>
              </a:xfrm>
              <a:prstGeom prst="line">
                <a:avLst/>
              </a:prstGeom>
              <a:noFill/>
              <a:ln w="152400" cap="flat" cmpd="sng" algn="ctr">
                <a:solidFill>
                  <a:srgbClr val="6075BD">
                    <a:lumMod val="20000"/>
                    <a:lumOff val="80000"/>
                  </a:srgbClr>
                </a:solidFill>
                <a:prstDash val="solid"/>
                <a:miter lim="800000"/>
              </a:ln>
              <a:effectLst/>
            </p:spPr>
          </p:cxnSp>
          <p:sp>
            <p:nvSpPr>
              <p:cNvPr id="152" name="Rectangle 151"/>
              <p:cNvSpPr/>
              <p:nvPr/>
            </p:nvSpPr>
            <p:spPr>
              <a:xfrm>
                <a:off x="-42310" y="1151725"/>
                <a:ext cx="1980000" cy="1266835"/>
              </a:xfrm>
              <a:prstGeom prst="rect">
                <a:avLst/>
              </a:prstGeom>
              <a:solidFill>
                <a:srgbClr val="6075BD"/>
              </a:solidFill>
              <a:ln w="9525" cap="flat" cmpd="sng" algn="ctr">
                <a:solidFill>
                  <a:srgbClr val="6075BD"/>
                </a:solidFill>
                <a:prstDash val="solid"/>
              </a:ln>
              <a:effectLst/>
            </p:spPr>
            <p:txBody>
              <a:bodyPr lIns="36000" rIns="36000" rtlCol="0" anchor="ctr"/>
              <a:lstStyle/>
              <a:p>
                <a:pPr lvl="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fr-FR" sz="1100" b="1" kern="0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Information des parents</a:t>
                </a:r>
              </a:p>
              <a:p>
                <a:pPr lvl="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fr-FR" sz="1100" b="1" kern="0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</a:t>
                </a:r>
                <a:r>
                  <a:rPr lang="fr-FR" sz="1100" b="1" kern="0" dirty="0" smtClean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ur </a:t>
                </a:r>
                <a:r>
                  <a:rPr lang="fr-FR" sz="1100" b="1" kern="0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le dépistage</a:t>
                </a:r>
              </a:p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fr-FR" sz="1100" b="1" kern="0" dirty="0" smtClean="0">
                    <a:solidFill>
                      <a:srgbClr val="FFFF00"/>
                    </a:solidFill>
                    <a:latin typeface="Calibri"/>
                  </a:rPr>
                  <a:t>Recueil de l’autorisation parentale </a:t>
                </a:r>
                <a:endParaRPr kumimoji="0" lang="fr-FR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53" name="Rectangle 152"/>
              <p:cNvSpPr/>
              <p:nvPr/>
            </p:nvSpPr>
            <p:spPr>
              <a:xfrm>
                <a:off x="2091290" y="1144525"/>
                <a:ext cx="1752600" cy="694617"/>
              </a:xfrm>
              <a:prstGeom prst="rect">
                <a:avLst/>
              </a:prstGeom>
              <a:solidFill>
                <a:srgbClr val="6075BD"/>
              </a:solidFill>
              <a:ln w="9525" cap="flat" cmpd="sng" algn="ctr">
                <a:solidFill>
                  <a:srgbClr val="6075BD"/>
                </a:solidFill>
                <a:prstDash val="solid"/>
              </a:ln>
              <a:effectLst/>
            </p:spPr>
            <p:txBody>
              <a:bodyPr lIns="36000" rIns="36000"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fr-FR" sz="1100" b="1" kern="0" dirty="0" smtClean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/>
                  </a:rPr>
                  <a:t>Réalisation du dépistage par le chirurgien-dentiste</a:t>
                </a:r>
                <a:endParaRPr kumimoji="0" lang="fr-FR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4" name="Ellipse 153"/>
              <p:cNvSpPr/>
              <p:nvPr/>
            </p:nvSpPr>
            <p:spPr>
              <a:xfrm>
                <a:off x="-118510" y="1071472"/>
                <a:ext cx="288000" cy="2880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1</a:t>
                </a:r>
              </a:p>
            </p:txBody>
          </p:sp>
          <p:sp>
            <p:nvSpPr>
              <p:cNvPr id="155" name="Ellipse 154"/>
              <p:cNvSpPr/>
              <p:nvPr/>
            </p:nvSpPr>
            <p:spPr>
              <a:xfrm>
                <a:off x="1938890" y="1071472"/>
                <a:ext cx="288000" cy="2880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2</a:t>
                </a:r>
              </a:p>
            </p:txBody>
          </p:sp>
          <p:sp>
            <p:nvSpPr>
              <p:cNvPr id="157" name="Rectangle 156"/>
              <p:cNvSpPr/>
              <p:nvPr/>
            </p:nvSpPr>
            <p:spPr>
              <a:xfrm>
                <a:off x="7353987" y="4249531"/>
                <a:ext cx="2052503" cy="329447"/>
              </a:xfrm>
              <a:prstGeom prst="rect">
                <a:avLst/>
              </a:prstGeom>
              <a:solidFill>
                <a:srgbClr val="6075BD"/>
              </a:solidFill>
              <a:ln w="9525" cap="flat" cmpd="sng" algn="ctr">
                <a:solidFill>
                  <a:srgbClr val="6075BD"/>
                </a:solidFill>
                <a:prstDash val="solid"/>
              </a:ln>
              <a:effectLst/>
            </p:spPr>
            <p:txBody>
              <a:bodyPr lIns="36000" rIns="36000"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Calibri"/>
                    <a:ea typeface="+mn-ea"/>
                    <a:cs typeface="+mn-cs"/>
                  </a:rPr>
                  <a:t>Relance des parents</a:t>
                </a:r>
                <a:endParaRPr kumimoji="0" lang="fr-FR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63" name="Rectangle 162"/>
              <p:cNvSpPr/>
              <p:nvPr/>
            </p:nvSpPr>
            <p:spPr>
              <a:xfrm>
                <a:off x="5520290" y="1123160"/>
                <a:ext cx="1608600" cy="685800"/>
              </a:xfrm>
              <a:prstGeom prst="rect">
                <a:avLst/>
              </a:prstGeom>
              <a:solidFill>
                <a:srgbClr val="6075BD"/>
              </a:solidFill>
              <a:ln w="9525" cap="flat" cmpd="sng" algn="ctr">
                <a:solidFill>
                  <a:srgbClr val="6075B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Transmission des informations</a:t>
                </a:r>
                <a:endParaRPr kumimoji="0" lang="fr-FR" sz="1100" b="1" i="1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89" name="Rectangle 188"/>
              <p:cNvSpPr/>
              <p:nvPr/>
            </p:nvSpPr>
            <p:spPr>
              <a:xfrm>
                <a:off x="7349090" y="1123160"/>
                <a:ext cx="2066701" cy="666599"/>
              </a:xfrm>
              <a:prstGeom prst="rect">
                <a:avLst/>
              </a:prstGeom>
              <a:solidFill>
                <a:srgbClr val="6075BD"/>
              </a:solidFill>
              <a:ln w="9525" cap="flat" cmpd="sng" algn="ctr">
                <a:solidFill>
                  <a:srgbClr val="6075BD"/>
                </a:solidFill>
                <a:prstDash val="solid"/>
              </a:ln>
              <a:effectLst/>
            </p:spPr>
            <p:txBody>
              <a:bodyPr lIns="36000" rIns="36000"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fr-FR" sz="1100" b="1" kern="0" dirty="0" smtClean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/>
                  </a:rPr>
                  <a:t>Suivi des enfants avec besoins de soins</a:t>
                </a:r>
                <a:endParaRPr kumimoji="0" lang="fr-FR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82" name="Ellipse 181"/>
              <p:cNvSpPr/>
              <p:nvPr/>
            </p:nvSpPr>
            <p:spPr>
              <a:xfrm>
                <a:off x="5444090" y="1045639"/>
                <a:ext cx="288000" cy="2880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4</a:t>
                </a:r>
              </a:p>
            </p:txBody>
          </p:sp>
          <p:sp>
            <p:nvSpPr>
              <p:cNvPr id="180" name="Ellipse 179"/>
              <p:cNvSpPr/>
              <p:nvPr/>
            </p:nvSpPr>
            <p:spPr>
              <a:xfrm>
                <a:off x="7188290" y="1030761"/>
                <a:ext cx="288000" cy="2880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5</a:t>
                </a:r>
              </a:p>
            </p:txBody>
          </p:sp>
        </p:grpSp>
        <p:sp>
          <p:nvSpPr>
            <p:cNvPr id="139" name="Triangle isocèle 138"/>
            <p:cNvSpPr/>
            <p:nvPr/>
          </p:nvSpPr>
          <p:spPr>
            <a:xfrm rot="10800000">
              <a:off x="9593188" y="1134872"/>
              <a:ext cx="324000" cy="144001"/>
            </a:xfrm>
            <a:prstGeom prst="triangl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3" name="Triangle isocèle 192"/>
            <p:cNvSpPr/>
            <p:nvPr/>
          </p:nvSpPr>
          <p:spPr>
            <a:xfrm rot="10800000">
              <a:off x="9577403" y="3890399"/>
              <a:ext cx="324000" cy="144001"/>
            </a:xfrm>
            <a:prstGeom prst="triangl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4191000" y="838200"/>
              <a:ext cx="1367400" cy="694617"/>
            </a:xfrm>
            <a:prstGeom prst="rect">
              <a:avLst/>
            </a:prstGeom>
            <a:solidFill>
              <a:srgbClr val="6075BD"/>
            </a:solidFill>
            <a:ln w="9525" cap="flat" cmpd="sng" algn="ctr">
              <a:solidFill>
                <a:srgbClr val="6075BD"/>
              </a:solidFill>
              <a:prstDash val="solid"/>
            </a:ln>
            <a:effectLst/>
          </p:spPr>
          <p:txBody>
            <a:bodyPr lIns="36000" rIns="36000"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/>
                  <a:ea typeface="+mn-ea"/>
                  <a:cs typeface="+mn-cs"/>
                </a:rPr>
                <a:t>Recueil des données lors du dépistage</a:t>
              </a:r>
            </a:p>
          </p:txBody>
        </p:sp>
        <p:sp>
          <p:nvSpPr>
            <p:cNvPr id="98" name="Rectangle à coins arrondis 97"/>
            <p:cNvSpPr/>
            <p:nvPr/>
          </p:nvSpPr>
          <p:spPr>
            <a:xfrm>
              <a:off x="152400" y="2197169"/>
              <a:ext cx="1964742" cy="1231831"/>
            </a:xfrm>
            <a:prstGeom prst="roundRect">
              <a:avLst>
                <a:gd name="adj" fmla="val 0"/>
              </a:avLst>
            </a:prstGeom>
            <a:solidFill>
              <a:schemeClr val="accent5">
                <a:alpha val="64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36000" rIns="36000" rtlCol="0" anchor="t"/>
            <a:lstStyle/>
            <a:p>
              <a:pPr marL="0" marR="0" lvl="0" indent="0" algn="just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1000" b="1" kern="0" dirty="0">
                  <a:solidFill>
                    <a:srgbClr val="6075BD">
                      <a:lumMod val="50000"/>
                    </a:srgbClr>
                  </a:solidFill>
                  <a:cs typeface="Times New Roman" panose="02020603050405020304" pitchFamily="18" charset="0"/>
                </a:rPr>
                <a:t>U</a:t>
              </a:r>
              <a:r>
                <a:rPr lang="fr-FR" sz="1000" b="1" kern="0" noProof="0" dirty="0" err="1" smtClean="0">
                  <a:solidFill>
                    <a:srgbClr val="6075BD">
                      <a:lumMod val="50000"/>
                    </a:srgbClr>
                  </a:solidFill>
                  <a:cs typeface="Times New Roman" panose="02020603050405020304" pitchFamily="18" charset="0"/>
                </a:rPr>
                <a:t>tilisation</a:t>
              </a:r>
              <a:r>
                <a:rPr lang="fr-FR" sz="1000" b="1" kern="0" noProof="0" dirty="0" smtClean="0">
                  <a:solidFill>
                    <a:srgbClr val="6075BD">
                      <a:lumMod val="50000"/>
                    </a:srgbClr>
                  </a:solidFill>
                  <a:cs typeface="Times New Roman" panose="02020603050405020304" pitchFamily="18" charset="0"/>
                </a:rPr>
                <a:t> du courrier national :</a:t>
              </a:r>
            </a:p>
            <a:p>
              <a:pPr marL="171450" marR="0" lvl="0" indent="-17145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lang="fr-FR" sz="1000" b="1" kern="0" dirty="0" smtClean="0">
                  <a:solidFill>
                    <a:srgbClr val="6075BD">
                      <a:lumMod val="50000"/>
                    </a:srgbClr>
                  </a:solidFill>
                  <a:cs typeface="Times New Roman" panose="02020603050405020304" pitchFamily="18" charset="0"/>
                </a:rPr>
                <a:t>Recueil de l’accord des parents au dépistage</a:t>
              </a:r>
            </a:p>
            <a:p>
              <a:pPr marL="171450" marR="0" lvl="0" indent="-17145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fr-FR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6075BD">
                      <a:lumMod val="50000"/>
                    </a:srgbClr>
                  </a:solidFill>
                  <a:effectLst/>
                  <a:uLnTx/>
                  <a:uFillTx/>
                  <a:cs typeface="Times New Roman" panose="02020603050405020304" pitchFamily="18" charset="0"/>
                </a:rPr>
                <a:t>Acceptation du suivi de l’enfant selon</a:t>
              </a:r>
              <a:r>
                <a:rPr kumimoji="0" lang="fr-FR" sz="1000" b="1" i="0" u="none" strike="noStrike" kern="0" cap="none" spc="0" normalizeH="0" noProof="0" dirty="0" smtClean="0">
                  <a:ln>
                    <a:noFill/>
                  </a:ln>
                  <a:solidFill>
                    <a:srgbClr val="6075BD">
                      <a:lumMod val="50000"/>
                    </a:srgbClr>
                  </a:solidFill>
                  <a:effectLst/>
                  <a:uLnTx/>
                  <a:uFillTx/>
                  <a:cs typeface="Times New Roman" panose="02020603050405020304" pitchFamily="18" charset="0"/>
                </a:rPr>
                <a:t> mode souhaité</a:t>
              </a:r>
              <a:endParaRPr kumimoji="0" lang="fr-FR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6075BD">
                    <a:lumMod val="50000"/>
                  </a:srgbClr>
                </a:solidFill>
                <a:effectLst/>
                <a:uLnTx/>
                <a:uFillTx/>
                <a:cs typeface="Times New Roman" panose="02020603050405020304" pitchFamily="18" charset="0"/>
              </a:endParaRPr>
            </a:p>
            <a:p>
              <a:pPr marL="171450" marR="0" lvl="0" indent="-17145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lang="fr-FR" sz="1000" b="1" kern="0" dirty="0">
                  <a:solidFill>
                    <a:srgbClr val="6075BD">
                      <a:lumMod val="50000"/>
                    </a:srgbClr>
                  </a:solidFill>
                  <a:cs typeface="Times New Roman" panose="02020603050405020304" pitchFamily="18" charset="0"/>
                </a:rPr>
                <a:t>Recueil du NIR</a:t>
              </a:r>
            </a:p>
            <a:p>
              <a:pPr marL="171450" marR="0" lvl="0" indent="-17145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lang="fr-FR" sz="1000" b="1" kern="0" dirty="0">
                  <a:solidFill>
                    <a:srgbClr val="6075BD">
                      <a:lumMod val="50000"/>
                    </a:srgbClr>
                  </a:solidFill>
                  <a:cs typeface="Times New Roman" panose="02020603050405020304" pitchFamily="18" charset="0"/>
                </a:rPr>
                <a:t>Date et s</a:t>
              </a:r>
              <a:r>
                <a:rPr lang="fr-FR" sz="1000" b="1" kern="0" dirty="0" err="1">
                  <a:solidFill>
                    <a:srgbClr val="6075BD">
                      <a:lumMod val="50000"/>
                    </a:srgbClr>
                  </a:solidFill>
                  <a:cs typeface="Times New Roman" panose="02020603050405020304" pitchFamily="18" charset="0"/>
                </a:rPr>
                <a:t>ignature</a:t>
              </a:r>
              <a:r>
                <a:rPr lang="fr-FR" sz="1000" b="1" kern="0" dirty="0">
                  <a:solidFill>
                    <a:srgbClr val="6075BD">
                      <a:lumMod val="50000"/>
                    </a:srgbClr>
                  </a:solidFill>
                  <a:cs typeface="Times New Roman" panose="02020603050405020304" pitchFamily="18" charset="0"/>
                </a:rPr>
                <a:t> obligatoires</a:t>
              </a:r>
            </a:p>
          </p:txBody>
        </p:sp>
        <p:sp>
          <p:nvSpPr>
            <p:cNvPr id="99" name="Rectangle à coins arrondis 98"/>
            <p:cNvSpPr/>
            <p:nvPr/>
          </p:nvSpPr>
          <p:spPr>
            <a:xfrm>
              <a:off x="152400" y="3505200"/>
              <a:ext cx="1980000" cy="1855618"/>
            </a:xfrm>
            <a:prstGeom prst="roundRect">
              <a:avLst>
                <a:gd name="adj" fmla="val 0"/>
              </a:avLst>
            </a:prstGeom>
            <a:solidFill>
              <a:schemeClr val="tx2">
                <a:lumMod val="20000"/>
                <a:lumOff val="80000"/>
                <a:alpha val="64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36000" rIns="36000" rtlCol="0" anchor="t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100" b="1" i="1" u="none" strike="noStrike" kern="0" cap="none" spc="0" normalizeH="0" baseline="0" noProof="0" dirty="0" smtClean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fr-FR" sz="1000" b="1" i="1" u="none" strike="noStrike" kern="0" cap="none" spc="0" normalizeH="0" baseline="0" noProof="0" dirty="0" smtClean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Une aide peut être apportée aux parents ayant des difficultés pour remplir le document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lang="fr-FR" sz="1000" b="1" i="1" kern="0" dirty="0" smtClean="0">
                <a:solidFill>
                  <a:schemeClr val="tx2"/>
                </a:solidFill>
                <a:latin typeface="Calibri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1000" b="1" i="1" kern="0" dirty="0" smtClean="0">
                  <a:solidFill>
                    <a:schemeClr val="tx2"/>
                  </a:solidFill>
                  <a:latin typeface="Calibri"/>
                </a:rPr>
                <a:t>Les courriers d’autorisation parentale seront transmis aux ELSM à l’issue de la séance de dépistage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lang="fr-FR" sz="1000" b="1" i="1" kern="0" dirty="0">
                <a:solidFill>
                  <a:schemeClr val="tx2"/>
                </a:solidFill>
                <a:latin typeface="Calibri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1000" b="1" i="1" kern="0" dirty="0" smtClean="0">
                  <a:solidFill>
                    <a:srgbClr val="FF0000"/>
                  </a:solidFill>
                  <a:latin typeface="Calibri"/>
                </a:rPr>
                <a:t>Nécessité de prévoir une enveloppe dédiée pour la remise par les parents de l’AP sous un mode confidentiel (NIR°)</a:t>
              </a:r>
            </a:p>
          </p:txBody>
        </p:sp>
        <p:sp>
          <p:nvSpPr>
            <p:cNvPr id="113" name="Rectangle à coins arrondis 112"/>
            <p:cNvSpPr/>
            <p:nvPr/>
          </p:nvSpPr>
          <p:spPr>
            <a:xfrm>
              <a:off x="4191000" y="1600200"/>
              <a:ext cx="1367400" cy="2734800"/>
            </a:xfrm>
            <a:prstGeom prst="roundRect">
              <a:avLst>
                <a:gd name="adj" fmla="val 0"/>
              </a:avLst>
            </a:prstGeom>
            <a:solidFill>
              <a:schemeClr val="accent5">
                <a:alpha val="64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36000" rIns="36000" rtlCol="0" anchor="t"/>
            <a:lstStyle/>
            <a:p>
              <a:pPr marL="171450" marR="0" lvl="0" indent="-17145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lang="fr-FR" sz="1000" b="1" kern="0" dirty="0" smtClean="0">
                  <a:latin typeface="Calibri"/>
                </a:rPr>
                <a:t>Utilisation du formulaire national de dépistage</a:t>
              </a:r>
            </a:p>
            <a:p>
              <a:pPr marL="171450" marR="0" lvl="0" indent="-17145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lang="fr-FR" sz="1000" b="1" kern="0" dirty="0" smtClean="0">
                  <a:latin typeface="Calibri"/>
                </a:rPr>
                <a:t>Toutes les rubriques doivent être remplies</a:t>
              </a:r>
            </a:p>
            <a:p>
              <a:pPr marL="171450" lvl="0" indent="-171450" eaLnBrk="0" fontAlgn="base" hangingPunct="0">
                <a:spcBef>
                  <a:spcPct val="0"/>
                </a:spcBef>
                <a:spcAft>
                  <a:spcPct val="0"/>
                </a:spcAft>
                <a:buFontTx/>
                <a:buChar char="-"/>
                <a:defRPr/>
              </a:pPr>
              <a:r>
                <a:rPr lang="fr-FR" sz="1000" b="1" kern="0" dirty="0" smtClean="0">
                  <a:latin typeface="Calibri"/>
                </a:rPr>
                <a:t>Saisie des résultats du dépistage </a:t>
              </a:r>
              <a:r>
                <a:rPr lang="fr-FR" sz="1000" b="1" kern="0" dirty="0">
                  <a:latin typeface="Calibri"/>
                </a:rPr>
                <a:t>par le chirurgien dentiste pour chaque enfant dans la lettre aux parents </a:t>
              </a:r>
            </a:p>
          </p:txBody>
        </p:sp>
        <p:sp>
          <p:nvSpPr>
            <p:cNvPr id="120" name="Ellipse 119"/>
            <p:cNvSpPr/>
            <p:nvPr/>
          </p:nvSpPr>
          <p:spPr>
            <a:xfrm>
              <a:off x="7484400" y="3657600"/>
              <a:ext cx="288000" cy="288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6</a:t>
              </a:r>
            </a:p>
          </p:txBody>
        </p:sp>
        <p:sp>
          <p:nvSpPr>
            <p:cNvPr id="124" name="Rectangle à coins arrondis 123"/>
            <p:cNvSpPr/>
            <p:nvPr/>
          </p:nvSpPr>
          <p:spPr>
            <a:xfrm>
              <a:off x="7548697" y="1600200"/>
              <a:ext cx="2061804" cy="2290198"/>
            </a:xfrm>
            <a:prstGeom prst="roundRect">
              <a:avLst>
                <a:gd name="adj" fmla="val 0"/>
              </a:avLst>
            </a:prstGeom>
            <a:solidFill>
              <a:schemeClr val="accent5">
                <a:alpha val="64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36000" rIns="36000" rtlCol="0" anchor="t"/>
            <a:lstStyle/>
            <a:p>
              <a:pPr marL="171450" marR="0" lvl="0" indent="-17145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lang="fr-FR" sz="1000" b="1" kern="0" dirty="0" smtClean="0">
                  <a:solidFill>
                    <a:srgbClr val="6075BD">
                      <a:lumMod val="50000"/>
                    </a:srgbClr>
                  </a:solidFill>
                  <a:latin typeface="Calibri"/>
                </a:rPr>
                <a:t>Identification des enfants avec besoin de soins par le service médical à l’aides des formulaires de dépistage</a:t>
              </a:r>
            </a:p>
            <a:p>
              <a:pPr marL="171450" indent="-171450" eaLnBrk="0" fontAlgn="base" hangingPunct="0">
                <a:spcBef>
                  <a:spcPct val="0"/>
                </a:spcBef>
                <a:spcAft>
                  <a:spcPct val="0"/>
                </a:spcAft>
                <a:buFontTx/>
                <a:buChar char="-"/>
                <a:defRPr/>
              </a:pPr>
              <a:r>
                <a:rPr lang="fr-FR" sz="1000" b="1" kern="0" dirty="0" smtClean="0">
                  <a:solidFill>
                    <a:srgbClr val="6075BD">
                      <a:lumMod val="50000"/>
                    </a:srgbClr>
                  </a:solidFill>
                </a:rPr>
                <a:t>Transmission de la requête effectuée par la CPAM  à </a:t>
              </a:r>
              <a:r>
                <a:rPr lang="fr-FR" sz="1000" b="1" kern="0" dirty="0">
                  <a:solidFill>
                    <a:srgbClr val="6075BD">
                      <a:lumMod val="50000"/>
                    </a:srgbClr>
                  </a:solidFill>
                </a:rPr>
                <a:t>l’ELSM </a:t>
              </a:r>
              <a:r>
                <a:rPr lang="fr-FR" sz="1000" b="1" kern="0" dirty="0" smtClean="0">
                  <a:solidFill>
                    <a:srgbClr val="6075BD">
                      <a:lumMod val="50000"/>
                    </a:srgbClr>
                  </a:solidFill>
                </a:rPr>
                <a:t>sur </a:t>
              </a:r>
              <a:r>
                <a:rPr lang="fr-FR" sz="1000" b="1" kern="0" dirty="0">
                  <a:solidFill>
                    <a:srgbClr val="6075BD">
                      <a:lumMod val="50000"/>
                    </a:srgbClr>
                  </a:solidFill>
                </a:rPr>
                <a:t>le recours au chirurgien dentiste </a:t>
              </a:r>
              <a:r>
                <a:rPr lang="fr-FR" sz="1000" b="1" kern="0" dirty="0" smtClean="0">
                  <a:solidFill>
                    <a:srgbClr val="6075BD">
                      <a:lumMod val="50000"/>
                    </a:srgbClr>
                  </a:solidFill>
                </a:rPr>
                <a:t> </a:t>
              </a:r>
              <a:r>
                <a:rPr lang="fr-FR" sz="1000" b="1" kern="0" dirty="0">
                  <a:solidFill>
                    <a:srgbClr val="6075BD">
                      <a:lumMod val="50000"/>
                    </a:srgbClr>
                  </a:solidFill>
                </a:rPr>
                <a:t>d</a:t>
              </a:r>
              <a:r>
                <a:rPr lang="fr-FR" sz="1000" b="1" kern="0" dirty="0" smtClean="0">
                  <a:solidFill>
                    <a:srgbClr val="6075BD">
                      <a:lumMod val="50000"/>
                    </a:srgbClr>
                  </a:solidFill>
                </a:rPr>
                <a:t>es enfants sensibilisés et dépistés </a:t>
              </a:r>
            </a:p>
            <a:p>
              <a:pPr marL="171450" indent="-171450" eaLnBrk="0" fontAlgn="base" hangingPunct="0">
                <a:spcBef>
                  <a:spcPct val="0"/>
                </a:spcBef>
                <a:spcAft>
                  <a:spcPct val="0"/>
                </a:spcAft>
                <a:buFontTx/>
                <a:buChar char="-"/>
                <a:defRPr/>
              </a:pPr>
              <a:r>
                <a:rPr lang="fr-FR" sz="1000" b="1" kern="0" dirty="0" smtClean="0">
                  <a:solidFill>
                    <a:srgbClr val="6075BD">
                      <a:lumMod val="50000"/>
                    </a:srgbClr>
                  </a:solidFill>
                </a:rPr>
                <a:t>Identification des enfants avec </a:t>
              </a:r>
              <a:r>
                <a:rPr lang="fr-FR" sz="1000" b="1" kern="0" dirty="0">
                  <a:solidFill>
                    <a:srgbClr val="6075BD">
                      <a:lumMod val="50000"/>
                    </a:srgbClr>
                  </a:solidFill>
                </a:rPr>
                <a:t>besoin de </a:t>
              </a:r>
              <a:r>
                <a:rPr lang="fr-FR" sz="1000" b="1" kern="0" dirty="0" smtClean="0">
                  <a:solidFill>
                    <a:srgbClr val="6075BD">
                      <a:lumMod val="50000"/>
                    </a:srgbClr>
                  </a:solidFill>
                </a:rPr>
                <a:t>soins n’ayant pas eu recours au chirurgien dentiste  depuis la séance de dépistage par les chirurgiens-dentistes conseils</a:t>
              </a:r>
            </a:p>
            <a:p>
              <a:pPr marL="171450" marR="0" lvl="0" indent="-17145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  <a:defRPr/>
              </a:pPr>
              <a:endParaRPr lang="fr-FR" sz="1000" b="1" kern="0" dirty="0" smtClean="0">
                <a:solidFill>
                  <a:srgbClr val="6075BD">
                    <a:lumMod val="50000"/>
                  </a:srgbClr>
                </a:solidFill>
                <a:latin typeface="Calibri"/>
              </a:endParaRPr>
            </a:p>
          </p:txBody>
        </p:sp>
        <p:sp>
          <p:nvSpPr>
            <p:cNvPr id="126" name="Rectangle à coins arrondis 125"/>
            <p:cNvSpPr/>
            <p:nvPr/>
          </p:nvSpPr>
          <p:spPr>
            <a:xfrm>
              <a:off x="7548699" y="5405275"/>
              <a:ext cx="2052501" cy="1403343"/>
            </a:xfrm>
            <a:prstGeom prst="roundRect">
              <a:avLst>
                <a:gd name="adj" fmla="val 0"/>
              </a:avLst>
            </a:prstGeom>
            <a:solidFill>
              <a:srgbClr val="C6D9F1">
                <a:alpha val="64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lIns="36000" rIns="36000" rtlCol="0" anchor="t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000" b="1" i="1" kern="0" dirty="0">
                  <a:solidFill>
                    <a:srgbClr val="6075BD">
                      <a:lumMod val="50000"/>
                    </a:srgbClr>
                  </a:solidFill>
                </a:rPr>
                <a:t>S’agissant de données médicales, les services administratifs des caisses ne peuvent intervenir dans le processus de relance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1000" b="1" i="1" kern="0" dirty="0" smtClean="0">
                <a:solidFill>
                  <a:srgbClr val="6075BD">
                    <a:lumMod val="50000"/>
                  </a:srgbClr>
                </a:solidFill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000" b="1" i="1" kern="0" dirty="0" smtClean="0">
                  <a:solidFill>
                    <a:srgbClr val="6075BD">
                      <a:lumMod val="50000"/>
                    </a:srgbClr>
                  </a:solidFill>
                </a:rPr>
                <a:t>Les infirmières scolaires ne peuvent être destinataires des informations issues des requêtes réalisées par les services médicaux</a:t>
              </a:r>
              <a:endParaRPr lang="fr-FR" sz="1000" b="1" i="1" kern="0" dirty="0">
                <a:solidFill>
                  <a:srgbClr val="6075BD">
                    <a:lumMod val="50000"/>
                  </a:srgbClr>
                </a:solidFill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000" b="0" i="1" u="none" strike="noStrike" kern="0" cap="none" spc="0" normalizeH="0" baseline="0" noProof="0" dirty="0" smtClean="0">
                <a:ln>
                  <a:noFill/>
                </a:ln>
                <a:solidFill>
                  <a:srgbClr val="6075B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9" name="Rectangle à coins arrondis 128"/>
            <p:cNvSpPr/>
            <p:nvPr/>
          </p:nvSpPr>
          <p:spPr>
            <a:xfrm>
              <a:off x="7548698" y="4370218"/>
              <a:ext cx="2052502" cy="990600"/>
            </a:xfrm>
            <a:prstGeom prst="roundRect">
              <a:avLst>
                <a:gd name="adj" fmla="val 0"/>
              </a:avLst>
            </a:prstGeom>
            <a:solidFill>
              <a:schemeClr val="accent5">
                <a:alpha val="64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36000" rIns="36000" rtlCol="0" anchor="t"/>
            <a:lstStyle/>
            <a:p>
              <a:pPr marL="171450" marR="0" lvl="0" indent="-17145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lang="fr-FR" sz="1000" b="1" kern="0" dirty="0" smtClean="0">
                  <a:solidFill>
                    <a:srgbClr val="6075BD">
                      <a:lumMod val="50000"/>
                    </a:srgbClr>
                  </a:solidFill>
                </a:rPr>
                <a:t>Relance des parents des enfants avec besoin de soins n’ayant pas eu recours à un chirurgien dentiste par le chirurgien-dentiste conseil de l’ELSM selon le mode choisi sur l’autorisation parentale</a:t>
              </a:r>
            </a:p>
          </p:txBody>
        </p:sp>
        <p:sp>
          <p:nvSpPr>
            <p:cNvPr id="141" name="Triangle isocèle 140"/>
            <p:cNvSpPr/>
            <p:nvPr/>
          </p:nvSpPr>
          <p:spPr>
            <a:xfrm rot="5400000">
              <a:off x="443400" y="623400"/>
              <a:ext cx="324000" cy="144000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5" name="Rectangle à coins arrondis 194"/>
            <p:cNvSpPr/>
            <p:nvPr/>
          </p:nvSpPr>
          <p:spPr>
            <a:xfrm>
              <a:off x="2286000" y="1669568"/>
              <a:ext cx="1723731" cy="2140432"/>
            </a:xfrm>
            <a:prstGeom prst="roundRect">
              <a:avLst>
                <a:gd name="adj" fmla="val 0"/>
              </a:avLst>
            </a:prstGeom>
            <a:solidFill>
              <a:schemeClr val="accent5">
                <a:alpha val="64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36000" rIns="36000" rtlCol="0" anchor="t"/>
            <a:lstStyle/>
            <a:p>
              <a:pPr marL="171450" lvl="0" indent="-171450" eaLnBrk="0" fontAlgn="base" hangingPunct="0">
                <a:spcBef>
                  <a:spcPct val="0"/>
                </a:spcBef>
                <a:spcAft>
                  <a:spcPct val="0"/>
                </a:spcAft>
                <a:buFontTx/>
                <a:buChar char="-"/>
                <a:defRPr/>
              </a:pPr>
              <a:r>
                <a:rPr lang="fr-FR" sz="1000" b="1" kern="0" dirty="0" smtClean="0"/>
                <a:t>Réalisation </a:t>
              </a:r>
              <a:r>
                <a:rPr lang="fr-FR" sz="1000" b="1" kern="0" dirty="0"/>
                <a:t>dans un espace adapté respectant les normes d’hygiène et de sécurité </a:t>
              </a:r>
              <a:endParaRPr lang="fr-FR" sz="1000" b="1" kern="0" dirty="0" smtClean="0"/>
            </a:p>
            <a:p>
              <a:pPr marL="171450" lvl="0" indent="-171450" eaLnBrk="0" fontAlgn="base" hangingPunct="0">
                <a:spcBef>
                  <a:spcPct val="0"/>
                </a:spcBef>
                <a:spcAft>
                  <a:spcPct val="0"/>
                </a:spcAft>
                <a:buFontTx/>
                <a:buChar char="-"/>
                <a:defRPr/>
              </a:pPr>
              <a:r>
                <a:rPr lang="fr-FR" sz="1000" b="1" kern="0" dirty="0" smtClean="0">
                  <a:latin typeface="Calibri"/>
                </a:rPr>
                <a:t>Port de masque, gant, blouse</a:t>
              </a:r>
            </a:p>
            <a:p>
              <a:pPr marL="171450" lvl="0" indent="-171450" eaLnBrk="0" fontAlgn="base" hangingPunct="0">
                <a:spcBef>
                  <a:spcPct val="0"/>
                </a:spcBef>
                <a:spcAft>
                  <a:spcPct val="0"/>
                </a:spcAft>
                <a:buFontTx/>
                <a:buChar char="-"/>
                <a:defRPr/>
              </a:pPr>
              <a:r>
                <a:rPr lang="fr-FR" sz="1000" b="1" kern="0" dirty="0" smtClean="0">
                  <a:latin typeface="Calibri"/>
                </a:rPr>
                <a:t>Utilisation d’instruments d’examen stérilisés (jetables de préférence)</a:t>
              </a:r>
            </a:p>
            <a:p>
              <a:pPr marL="171450" lvl="0" indent="-171450" eaLnBrk="0" fontAlgn="base" hangingPunct="0">
                <a:spcBef>
                  <a:spcPct val="0"/>
                </a:spcBef>
                <a:spcAft>
                  <a:spcPct val="0"/>
                </a:spcAft>
                <a:buFontTx/>
                <a:buChar char="-"/>
                <a:defRPr/>
              </a:pPr>
              <a:r>
                <a:rPr lang="fr-FR" sz="1000" b="1" kern="0" dirty="0" smtClean="0">
                  <a:latin typeface="Calibri"/>
                </a:rPr>
                <a:t>En présence éventuellement de l’infirmière scolaire</a:t>
              </a:r>
            </a:p>
            <a:p>
              <a:pPr marL="0" marR="0" lvl="0" indent="0" algn="just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lang="fr-FR" sz="1100" b="1" kern="0" dirty="0" smtClean="0">
                <a:solidFill>
                  <a:srgbClr val="6075BD">
                    <a:lumMod val="50000"/>
                  </a:srgbClr>
                </a:solidFill>
                <a:latin typeface="Calibri"/>
              </a:endParaRPr>
            </a:p>
            <a:p>
              <a:pPr marL="0" marR="0" lvl="0" indent="0" algn="just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1100" b="1" kern="0" dirty="0" smtClean="0">
                  <a:solidFill>
                    <a:srgbClr val="6075BD">
                      <a:lumMod val="50000"/>
                    </a:srgbClr>
                  </a:solidFill>
                  <a:latin typeface="Calibri"/>
                </a:rPr>
                <a:t> </a:t>
              </a:r>
            </a:p>
          </p:txBody>
        </p:sp>
        <p:sp>
          <p:nvSpPr>
            <p:cNvPr id="77" name="Triangle isocèle 76"/>
            <p:cNvSpPr/>
            <p:nvPr/>
          </p:nvSpPr>
          <p:spPr>
            <a:xfrm rot="5400000">
              <a:off x="2229070" y="604199"/>
              <a:ext cx="324000" cy="144000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8" name="Triangle isocèle 77"/>
            <p:cNvSpPr/>
            <p:nvPr/>
          </p:nvSpPr>
          <p:spPr>
            <a:xfrm rot="5400000">
              <a:off x="4024800" y="666664"/>
              <a:ext cx="324000" cy="144000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9" name="Triangle isocèle 78"/>
            <p:cNvSpPr/>
            <p:nvPr/>
          </p:nvSpPr>
          <p:spPr>
            <a:xfrm rot="5400000">
              <a:off x="5548800" y="640863"/>
              <a:ext cx="324000" cy="144000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0" name="Triangle isocèle 79"/>
            <p:cNvSpPr/>
            <p:nvPr/>
          </p:nvSpPr>
          <p:spPr>
            <a:xfrm rot="5400000">
              <a:off x="7233600" y="655801"/>
              <a:ext cx="324000" cy="144000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Rectangle à coins arrondis 55"/>
            <p:cNvSpPr/>
            <p:nvPr/>
          </p:nvSpPr>
          <p:spPr>
            <a:xfrm>
              <a:off x="5715000" y="1600200"/>
              <a:ext cx="1608600" cy="2500944"/>
            </a:xfrm>
            <a:prstGeom prst="roundRect">
              <a:avLst>
                <a:gd name="adj" fmla="val 0"/>
              </a:avLst>
            </a:prstGeom>
            <a:solidFill>
              <a:schemeClr val="accent5">
                <a:alpha val="64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36000" rIns="36000" rtlCol="0" anchor="t"/>
            <a:lstStyle/>
            <a:p>
              <a:pPr marL="171450" indent="-171450" eaLnBrk="0" fontAlgn="base" hangingPunct="0">
                <a:spcBef>
                  <a:spcPct val="0"/>
                </a:spcBef>
                <a:spcAft>
                  <a:spcPct val="0"/>
                </a:spcAft>
                <a:buFontTx/>
                <a:buChar char="-"/>
                <a:defRPr/>
              </a:pPr>
              <a:r>
                <a:rPr lang="fr-FR" sz="1000" b="1" kern="0" dirty="0" smtClean="0">
                  <a:solidFill>
                    <a:srgbClr val="6075BD">
                      <a:lumMod val="50000"/>
                    </a:srgbClr>
                  </a:solidFill>
                  <a:latin typeface="Calibri"/>
                </a:rPr>
                <a:t>Transmission sous pli confidentiel  par le chirurgien-dentiste de la lettre aux parents</a:t>
              </a:r>
            </a:p>
            <a:p>
              <a:pPr marL="171450" indent="-171450" eaLnBrk="0" fontAlgn="base" hangingPunct="0">
                <a:spcBef>
                  <a:spcPct val="0"/>
                </a:spcBef>
                <a:spcAft>
                  <a:spcPct val="0"/>
                </a:spcAft>
                <a:buFontTx/>
                <a:buChar char="-"/>
                <a:defRPr/>
              </a:pPr>
              <a:r>
                <a:rPr lang="fr-FR" sz="1000" b="1" kern="0" dirty="0" smtClean="0">
                  <a:solidFill>
                    <a:srgbClr val="6075BD">
                      <a:lumMod val="50000"/>
                    </a:srgbClr>
                  </a:solidFill>
                  <a:latin typeface="Calibri"/>
                </a:rPr>
                <a:t>Transmission </a:t>
              </a:r>
              <a:r>
                <a:rPr lang="fr-FR" sz="1000" b="1" kern="0" dirty="0">
                  <a:solidFill>
                    <a:srgbClr val="6075BD">
                      <a:lumMod val="50000"/>
                    </a:srgbClr>
                  </a:solidFill>
                </a:rPr>
                <a:t>par le </a:t>
              </a:r>
              <a:r>
                <a:rPr lang="fr-FR" sz="1000" b="1" kern="0" dirty="0" smtClean="0">
                  <a:solidFill>
                    <a:srgbClr val="6075BD">
                      <a:lumMod val="50000"/>
                    </a:srgbClr>
                  </a:solidFill>
                </a:rPr>
                <a:t>  chirurgien-dentiste </a:t>
              </a:r>
              <a:r>
                <a:rPr lang="fr-FR" sz="1000" b="1" kern="0" dirty="0" smtClean="0">
                  <a:solidFill>
                    <a:srgbClr val="6075BD">
                      <a:lumMod val="50000"/>
                    </a:srgbClr>
                  </a:solidFill>
                  <a:latin typeface="Calibri"/>
                </a:rPr>
                <a:t>de </a:t>
              </a:r>
              <a:r>
                <a:rPr lang="fr-FR" sz="1000" b="1" kern="0" dirty="0">
                  <a:solidFill>
                    <a:srgbClr val="6075BD">
                      <a:lumMod val="50000"/>
                    </a:srgbClr>
                  </a:solidFill>
                  <a:latin typeface="Calibri"/>
                </a:rPr>
                <a:t>tous les formulaires de dépistage sous pli confidentiel aux services </a:t>
              </a:r>
              <a:r>
                <a:rPr lang="fr-FR" sz="1000" b="1" kern="0" dirty="0" smtClean="0">
                  <a:solidFill>
                    <a:srgbClr val="6075BD">
                      <a:lumMod val="50000"/>
                    </a:srgbClr>
                  </a:solidFill>
                  <a:latin typeface="Calibri"/>
                </a:rPr>
                <a:t>médicaux des caisses concernées  accompagnés </a:t>
              </a:r>
              <a:r>
                <a:rPr lang="fr-FR" sz="1000" b="1" kern="0" dirty="0">
                  <a:solidFill>
                    <a:srgbClr val="6075BD">
                      <a:lumMod val="50000"/>
                    </a:srgbClr>
                  </a:solidFill>
                </a:rPr>
                <a:t>des courriers </a:t>
              </a:r>
              <a:r>
                <a:rPr lang="fr-FR" sz="1000" b="1" kern="0" dirty="0" smtClean="0">
                  <a:solidFill>
                    <a:srgbClr val="6075BD">
                      <a:lumMod val="50000"/>
                    </a:srgbClr>
                  </a:solidFill>
                </a:rPr>
                <a:t>d’autorisation parentale (avec ou sans accord) </a:t>
              </a:r>
              <a:endParaRPr lang="fr-FR" sz="1000" b="1" kern="0" dirty="0">
                <a:solidFill>
                  <a:srgbClr val="6075BD">
                    <a:lumMod val="50000"/>
                  </a:srgbClr>
                </a:solidFill>
                <a:latin typeface="Calibri"/>
              </a:endParaRPr>
            </a:p>
          </p:txBody>
        </p:sp>
        <p:sp>
          <p:nvSpPr>
            <p:cNvPr id="54" name="Rectangle à coins arrondis 53"/>
            <p:cNvSpPr/>
            <p:nvPr/>
          </p:nvSpPr>
          <p:spPr>
            <a:xfrm>
              <a:off x="2286000" y="3910516"/>
              <a:ext cx="1723731" cy="966284"/>
            </a:xfrm>
            <a:prstGeom prst="roundRect">
              <a:avLst>
                <a:gd name="adj" fmla="val 0"/>
              </a:avLst>
            </a:prstGeom>
            <a:solidFill>
              <a:schemeClr val="tx2">
                <a:lumMod val="20000"/>
                <a:lumOff val="80000"/>
                <a:alpha val="64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36000" rIns="36000" rtlCol="0" anchor="t"/>
            <a:lstStyle/>
            <a:p>
              <a:pPr lvl="0"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0" lang="fr-FR" sz="1100" b="1" i="1" u="none" strike="noStrike" kern="0" cap="none" spc="0" normalizeH="0" baseline="0" noProof="0" dirty="0" smtClean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/>
                </a:rPr>
                <a:t> </a:t>
              </a:r>
              <a:r>
                <a:rPr lang="fr-FR" sz="1000" b="1" i="1" kern="0" dirty="0">
                  <a:solidFill>
                    <a:srgbClr val="6075BD">
                      <a:lumMod val="50000"/>
                    </a:srgbClr>
                  </a:solidFill>
                </a:rPr>
                <a:t>Sous réserve d’accord des parents, tous les enfants de la classe peuvent participer au dépistage (quel que soit leur régime / éligible ou non à </a:t>
              </a:r>
              <a:r>
                <a:rPr lang="fr-FR" sz="1000" b="1" i="1" kern="0" dirty="0" smtClean="0">
                  <a:solidFill>
                    <a:srgbClr val="6075BD">
                      <a:lumMod val="50000"/>
                    </a:srgbClr>
                  </a:solidFill>
                </a:rPr>
                <a:t>l’EBD)</a:t>
              </a:r>
              <a:endParaRPr kumimoji="0" lang="fr-FR" sz="1000" b="1" i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8" name="Rectangle à coins arrondis 57"/>
            <p:cNvSpPr/>
            <p:nvPr/>
          </p:nvSpPr>
          <p:spPr>
            <a:xfrm>
              <a:off x="4191000" y="4419600"/>
              <a:ext cx="1367400" cy="1981198"/>
            </a:xfrm>
            <a:prstGeom prst="roundRect">
              <a:avLst>
                <a:gd name="adj" fmla="val 0"/>
              </a:avLst>
            </a:prstGeom>
            <a:solidFill>
              <a:schemeClr val="tx2">
                <a:lumMod val="20000"/>
                <a:lumOff val="80000"/>
                <a:alpha val="64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36000" rIns="36000" rtlCol="0" anchor="t"/>
            <a:lstStyle/>
            <a:p>
              <a:pPr lvl="0"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0" lang="fr-FR" sz="1100" b="1" i="1" u="none" strike="noStrike" kern="0" cap="none" spc="0" normalizeH="0" baseline="0" noProof="0" dirty="0" smtClean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/>
                </a:rPr>
                <a:t> </a:t>
              </a:r>
              <a:r>
                <a:rPr lang="fr-FR" sz="1000" b="1" i="1" kern="0" noProof="0" dirty="0">
                  <a:solidFill>
                    <a:srgbClr val="6075BD">
                      <a:lumMod val="50000"/>
                    </a:srgbClr>
                  </a:solidFill>
                </a:rPr>
                <a:t>S</a:t>
              </a:r>
              <a:r>
                <a:rPr lang="fr-FR" sz="1000" b="1" i="1" kern="0" dirty="0" err="1" smtClean="0">
                  <a:solidFill>
                    <a:srgbClr val="6075BD">
                      <a:lumMod val="50000"/>
                    </a:srgbClr>
                  </a:solidFill>
                </a:rPr>
                <a:t>elon</a:t>
              </a:r>
              <a:r>
                <a:rPr lang="fr-FR" sz="1000" b="1" i="1" kern="0" dirty="0" smtClean="0">
                  <a:solidFill>
                    <a:srgbClr val="6075BD">
                      <a:lumMod val="50000"/>
                    </a:srgbClr>
                  </a:solidFill>
                </a:rPr>
                <a:t> accord avec le promoteur, prévoir un nombre de formulaires (fiches de dépistage, lettres aux parents) suffisants pour la classe</a:t>
              </a:r>
            </a:p>
            <a:p>
              <a:pPr lvl="0"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1000" b="1" i="1" kern="0" dirty="0">
                <a:solidFill>
                  <a:srgbClr val="6075BD">
                    <a:lumMod val="50000"/>
                  </a:srgbClr>
                </a:solidFill>
              </a:endParaRPr>
            </a:p>
            <a:p>
              <a:pPr lvl="0"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000" b="1" i="1" kern="0" dirty="0" smtClean="0">
                  <a:solidFill>
                    <a:srgbClr val="FF0000"/>
                  </a:solidFill>
                </a:rPr>
                <a:t>Remise des résultats sous pli fermé (prévoir enveloppe dédiée) </a:t>
              </a:r>
              <a:endParaRPr kumimoji="0" lang="fr-FR" sz="10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9" name="Rectangle à coins arrondis 58"/>
            <p:cNvSpPr/>
            <p:nvPr/>
          </p:nvSpPr>
          <p:spPr>
            <a:xfrm>
              <a:off x="5715000" y="4190999"/>
              <a:ext cx="1608600" cy="2209799"/>
            </a:xfrm>
            <a:prstGeom prst="roundRect">
              <a:avLst>
                <a:gd name="adj" fmla="val 0"/>
              </a:avLst>
            </a:prstGeom>
            <a:solidFill>
              <a:schemeClr val="tx2">
                <a:lumMod val="20000"/>
                <a:lumOff val="80000"/>
                <a:alpha val="64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36000" rIns="36000" rtlCol="0" anchor="t"/>
            <a:lstStyle/>
            <a:p>
              <a:pPr lvl="0"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1000" b="1" i="1" kern="0" noProof="0" dirty="0" smtClean="0">
                <a:solidFill>
                  <a:srgbClr val="6075BD">
                    <a:lumMod val="50000"/>
                  </a:srgbClr>
                </a:solidFill>
              </a:endParaRPr>
            </a:p>
            <a:p>
              <a:pPr lvl="0"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000" b="1" i="1" kern="0" noProof="0" dirty="0" smtClean="0">
                  <a:solidFill>
                    <a:srgbClr val="6075BD">
                      <a:lumMod val="50000"/>
                    </a:srgbClr>
                  </a:solidFill>
                </a:rPr>
                <a:t>Les formulaires de dépistage sont destinés au suivi des enfants et à l’évaluation de l’action par le service médical </a:t>
              </a:r>
            </a:p>
          </p:txBody>
        </p:sp>
        <p:sp>
          <p:nvSpPr>
            <p:cNvPr id="44" name="Ellipse 43"/>
            <p:cNvSpPr/>
            <p:nvPr/>
          </p:nvSpPr>
          <p:spPr>
            <a:xfrm>
              <a:off x="4038600" y="762000"/>
              <a:ext cx="288000" cy="288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1070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25999</TotalTime>
  <Words>669</Words>
  <Application>Microsoft Office PowerPoint</Application>
  <PresentationFormat>Format A4 (210 x 297 mm)</PresentationFormat>
  <Paragraphs>80</Paragraphs>
  <Slides>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Times New Roman</vt:lpstr>
      <vt:lpstr>Wingdings</vt:lpstr>
      <vt:lpstr>Office Theme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DEM</dc:creator>
  <cp:lastModifiedBy>PINON LOREN (CNAM / Paris)</cp:lastModifiedBy>
  <cp:revision>765</cp:revision>
  <cp:lastPrinted>2019-11-21T10:24:56Z</cp:lastPrinted>
  <dcterms:modified xsi:type="dcterms:W3CDTF">2024-12-18T14:13:54Z</dcterms:modified>
</cp:coreProperties>
</file>